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3" r:id="rId3"/>
    <p:sldId id="259" r:id="rId4"/>
    <p:sldId id="260" r:id="rId5"/>
    <p:sldId id="262" r:id="rId6"/>
    <p:sldId id="263" r:id="rId7"/>
    <p:sldId id="264" r:id="rId8"/>
    <p:sldId id="265" r:id="rId9"/>
    <p:sldId id="294" r:id="rId10"/>
    <p:sldId id="295" r:id="rId11"/>
    <p:sldId id="299" r:id="rId12"/>
    <p:sldId id="300" r:id="rId13"/>
    <p:sldId id="296" r:id="rId14"/>
    <p:sldId id="297" r:id="rId15"/>
    <p:sldId id="266" r:id="rId16"/>
    <p:sldId id="302" r:id="rId17"/>
    <p:sldId id="301" r:id="rId18"/>
    <p:sldId id="298" r:id="rId19"/>
    <p:sldId id="303" r:id="rId20"/>
    <p:sldId id="258" r:id="rId21"/>
    <p:sldId id="304" r:id="rId22"/>
    <p:sldId id="261" r:id="rId23"/>
    <p:sldId id="267" r:id="rId24"/>
    <p:sldId id="268" r:id="rId25"/>
    <p:sldId id="269" r:id="rId26"/>
    <p:sldId id="270" r:id="rId27"/>
    <p:sldId id="271" r:id="rId28"/>
    <p:sldId id="273" r:id="rId29"/>
    <p:sldId id="274" r:id="rId30"/>
    <p:sldId id="27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B8CD4-EAE4-4335-9F94-CB042D9435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4B7131-B438-4FCE-9B60-F0C6C456C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249BE-6BEE-43EF-A948-80A2AD525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2D4F-25B0-461A-AB4D-F44D9D3FAAA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8BD77-6CD3-4917-BBDB-6E7D51D0C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ABE09-ADE4-4920-9AF1-A3E51D75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88AE-C3BD-4448-AA16-1C3014CF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4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FAE02-DFB0-4C2B-97D3-2D17327BF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E901E-2AA8-49F1-9623-5CECD7226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B4226-A1F6-4373-A560-C9804478E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2D4F-25B0-461A-AB4D-F44D9D3FAAA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A830A-189E-4311-BC9C-3D3842D89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675D3-2F2B-4FDB-997B-A7B5FCCE6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88AE-C3BD-4448-AA16-1C3014CF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5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2B60C2-7582-45F2-89DF-BB5D62BDCF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33D38-9D8F-4B0E-AD17-AC90F35AD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8337F-78DD-42AB-AE44-5AF0C29CA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2D4F-25B0-461A-AB4D-F44D9D3FAAA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88A4E-3810-4816-8A90-49B6B4564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E66F4-6571-43D9-8FC7-838C719F5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88AE-C3BD-4448-AA16-1C3014CF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4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415E2-4A1F-4362-9E6A-682B6B97F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9A5D3-8A5F-421A-A798-17182C9BE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DB9A2-B6F5-4AD6-B6DC-E8FBEA08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2D4F-25B0-461A-AB4D-F44D9D3FAAA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C0115-0BC0-4C28-A957-D99E2EC07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12420-3F1C-4E61-84B4-F497BE15A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88AE-C3BD-4448-AA16-1C3014CF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3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88F34-3B9D-4877-9913-DEF75D45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DA135-8D62-4641-AD85-C02345688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93B3B-15FA-434B-B2FC-5A426EDA1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2D4F-25B0-461A-AB4D-F44D9D3FAAA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31F2F-539E-4A41-8C03-7D3060848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6856-A034-4D2F-AEA9-FF0F57086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88AE-C3BD-4448-AA16-1C3014CF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3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B99CD-BFE9-47D1-93A8-C6F912678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0C295-807B-4105-80DB-2D92274A7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29BFF-ADE1-4DA0-BCEA-B3238CCBC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6FE59-B657-41AB-B045-F4067C3C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2D4F-25B0-461A-AB4D-F44D9D3FAAA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FB6EB-D980-48D1-BA50-F535D13B5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2CEB5-66D9-455E-B92B-A222FE117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88AE-C3BD-4448-AA16-1C3014CF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0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1EDD2-FBE7-44D0-83BE-D5BE47E76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A54C35-3518-410D-A688-1C510C511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FB53C9-8AB9-4F49-9D62-ECC23E1DF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87CC38-7242-4DAC-9832-DEF45FCD1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9B9EBE-C7D5-4DA2-9772-2FC5CC35A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D03233-933F-445A-A0DD-E248BF9D1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2D4F-25B0-461A-AB4D-F44D9D3FAAA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7121C2-35B4-4105-A0D2-A53480136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F90FED-1544-40ED-888D-0EAC01BA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88AE-C3BD-4448-AA16-1C3014CF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9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F4870-DF94-4E72-BB0D-13DD950EA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23CECF-3111-46BE-B8A1-129DCFC72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2D4F-25B0-461A-AB4D-F44D9D3FAAA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FB4545-1E1A-4CAB-B92A-50AE62F2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7FE58-CA60-48FB-82A6-518B6175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88AE-C3BD-4448-AA16-1C3014CF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0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EDFBF8-42FE-4C61-8C84-C98295BC3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2D4F-25B0-461A-AB4D-F44D9D3FAAA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0D3DA-2F73-4584-941A-F97DFAB5E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251F6E-5A39-47CA-B21D-2D2EE56FE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88AE-C3BD-4448-AA16-1C3014CF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7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C3F8-3E21-4796-8B16-BBEEDB3B8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35235-BF56-4D9B-BA47-9753F1786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F6E3C6-32EE-465A-9F15-D2FA2986F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1D29A-8ACD-4B66-AF16-11893C7A9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2D4F-25B0-461A-AB4D-F44D9D3FAAA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E4EF3-2712-4CBF-863A-E055C0646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BF873-8C7A-40AE-A9E8-8E3EF62A6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88AE-C3BD-4448-AA16-1C3014CF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7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3A1E2-4BF9-4E12-A5FF-CFDE20D77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C5FCF3-7BF0-4E62-BC8E-192D097C7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3B52E-55C9-44E7-B1AF-EE36DD424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20F0C-0984-4FAF-A71D-B3382EB81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2D4F-25B0-461A-AB4D-F44D9D3FAAA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35704-C075-4FB5-B9CB-92C25AEE1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72583-1304-42E4-A334-D4E18DC1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88AE-C3BD-4448-AA16-1C3014CF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1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7909B-B6AD-4832-91C8-FE3530323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F3139-FD59-4D16-BB7F-7DD8E1557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1709B-17B0-4892-93E3-B4EEAAA84B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2D4F-25B0-461A-AB4D-F44D9D3FAAA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03635-8BA5-4E02-99F2-9477F58DF8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F696-35AE-4D58-8298-65C462F54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788AE-C3BD-4448-AA16-1C3014CF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6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JP-LJF4unSo?feature=oembed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lLxTg6aZ_dg?feature=oembe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t3XJh6-WRQ?feature=oemb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sHrRAODQNUE?feature=oembed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X9pcVsvPBCk?feature=oembe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K8sSLmVMhsE?feature=oembe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ULbB0SdVe94?feature=oembed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fSRWF44wgn8?feature=oembed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pirBeouSHc0?feature=oembed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PNXjCuXyYSg?feature=oembed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wmOW091P2ew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GdzwmOy7JpQ?feature=oembed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_G7MkEPQkE?feature=oembed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p09Knwzy8Pc?feature=oembed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xeMC7CU2T9w?feature=oembed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hBtBrwkXNVw?feature=oembed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aYz3FBGt3UA?feature=oembed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G91urmXUdNo?feature=oembed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63alxQC-N4M?feature=oembed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1a2Fsfa8e4I?feature=oembed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ktQzM2IA-qU?feature=oembed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Y53V7IBn_zM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9Ithxd5KWhw?feature=oembed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rPLjSY00JlE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1VEyeGoQacY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EuKzI3g5ra4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B2AZQTDme4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J42CLZH1NlE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6V_0JaE2Gz0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np6ks5Wq_KQ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Antiviral Drugs: Seasonal Flu">
            <a:hlinkClick r:id="" action="ppaction://media"/>
            <a:extLst>
              <a:ext uri="{FF2B5EF4-FFF2-40B4-BE49-F238E27FC236}">
                <a16:creationId xmlns:a16="http://schemas.microsoft.com/office/drawing/2014/main" id="{ED8C26B5-D3DB-4B6E-A2A0-BACFC9726A7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31520" y="998243"/>
            <a:ext cx="10726310" cy="532304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43A372-DDF3-4AD0-A618-E77710B9D401}"/>
              </a:ext>
            </a:extLst>
          </p:cNvPr>
          <p:cNvSpPr txBox="1"/>
          <p:nvPr/>
        </p:nvSpPr>
        <p:spPr>
          <a:xfrm>
            <a:off x="421420" y="413468"/>
            <a:ext cx="10805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Antiviral Drugs: Seasonal Flu</a:t>
            </a:r>
          </a:p>
        </p:txBody>
      </p:sp>
    </p:spTree>
    <p:extLst>
      <p:ext uri="{BB962C8B-B14F-4D97-AF65-F5344CB8AC3E}">
        <p14:creationId xmlns:p14="http://schemas.microsoft.com/office/powerpoint/2010/main" val="319284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CDC: Masonia's Story, Let's Stop HIV Together">
            <a:hlinkClick r:id="" action="ppaction://media"/>
            <a:extLst>
              <a:ext uri="{FF2B5EF4-FFF2-40B4-BE49-F238E27FC236}">
                <a16:creationId xmlns:a16="http://schemas.microsoft.com/office/drawing/2014/main" id="{7D2A8281-028A-4FEF-A2D4-D0FAE619C76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09816" y="1224501"/>
            <a:ext cx="10217426" cy="527171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1C3F08-1BDA-4A38-BB89-B8733336178F}"/>
              </a:ext>
            </a:extLst>
          </p:cNvPr>
          <p:cNvSpPr txBox="1"/>
          <p:nvPr/>
        </p:nvSpPr>
        <p:spPr>
          <a:xfrm>
            <a:off x="421420" y="516835"/>
            <a:ext cx="11346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CDC: Masonia's Story, Let's Stop HIV Together</a:t>
            </a:r>
          </a:p>
        </p:txBody>
      </p:sp>
    </p:spTree>
    <p:extLst>
      <p:ext uri="{BB962C8B-B14F-4D97-AF65-F5344CB8AC3E}">
        <p14:creationId xmlns:p14="http://schemas.microsoft.com/office/powerpoint/2010/main" val="155497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CDC: Stephen's Story, Let's Stop HIV Together">
            <a:hlinkClick r:id="" action="ppaction://media"/>
            <a:extLst>
              <a:ext uri="{FF2B5EF4-FFF2-40B4-BE49-F238E27FC236}">
                <a16:creationId xmlns:a16="http://schemas.microsoft.com/office/drawing/2014/main" id="{9A1E923C-D81C-409B-9A4C-97FA7667702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8254" y="1121134"/>
            <a:ext cx="10392355" cy="52796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00B9827-172A-4818-8130-FEF9AD1DA303}"/>
              </a:ext>
            </a:extLst>
          </p:cNvPr>
          <p:cNvSpPr txBox="1"/>
          <p:nvPr/>
        </p:nvSpPr>
        <p:spPr>
          <a:xfrm>
            <a:off x="302150" y="341906"/>
            <a:ext cx="11410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CDC: Stephen's Story, Let's Stop HIV Together</a:t>
            </a:r>
          </a:p>
        </p:txBody>
      </p:sp>
    </p:spTree>
    <p:extLst>
      <p:ext uri="{BB962C8B-B14F-4D97-AF65-F5344CB8AC3E}">
        <p14:creationId xmlns:p14="http://schemas.microsoft.com/office/powerpoint/2010/main" val="125188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CDC’s HIV Treatment Works: Living Well">
            <a:hlinkClick r:id="" action="ppaction://media"/>
            <a:extLst>
              <a:ext uri="{FF2B5EF4-FFF2-40B4-BE49-F238E27FC236}">
                <a16:creationId xmlns:a16="http://schemas.microsoft.com/office/drawing/2014/main" id="{008B5529-72FF-41E0-AA68-83D9C169DDC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33670" y="1089329"/>
            <a:ext cx="10177669" cy="53194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D9FDC2C-6300-4FC4-9884-511D3C75E588}"/>
              </a:ext>
            </a:extLst>
          </p:cNvPr>
          <p:cNvSpPr txBox="1"/>
          <p:nvPr/>
        </p:nvSpPr>
        <p:spPr>
          <a:xfrm>
            <a:off x="572494" y="373711"/>
            <a:ext cx="10980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i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CDC's HIV Treatment Works: Living Well</a:t>
            </a:r>
          </a:p>
        </p:txBody>
      </p:sp>
    </p:spTree>
    <p:extLst>
      <p:ext uri="{BB962C8B-B14F-4D97-AF65-F5344CB8AC3E}">
        <p14:creationId xmlns:p14="http://schemas.microsoft.com/office/powerpoint/2010/main" val="5750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CDC: Protecting Americans Through Global Health">
            <a:hlinkClick r:id="" action="ppaction://media"/>
            <a:extLst>
              <a:ext uri="{FF2B5EF4-FFF2-40B4-BE49-F238E27FC236}">
                <a16:creationId xmlns:a16="http://schemas.microsoft.com/office/drawing/2014/main" id="{AA5C0884-DA65-4654-997A-B6BA1592107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2393" y="1089329"/>
            <a:ext cx="11664563" cy="52637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F52EE91-4E3E-492C-83B1-700747337C71}"/>
              </a:ext>
            </a:extLst>
          </p:cNvPr>
          <p:cNvSpPr txBox="1"/>
          <p:nvPr/>
        </p:nvSpPr>
        <p:spPr>
          <a:xfrm>
            <a:off x="262393" y="302150"/>
            <a:ext cx="11728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CDC: Protecting Americans Through Global Health</a:t>
            </a:r>
          </a:p>
        </p:txBody>
      </p:sp>
    </p:spTree>
    <p:extLst>
      <p:ext uri="{BB962C8B-B14F-4D97-AF65-F5344CB8AC3E}">
        <p14:creationId xmlns:p14="http://schemas.microsoft.com/office/powerpoint/2010/main" val="130369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CDC: Protecting Americans Through Global Health - India">
            <a:hlinkClick r:id="" action="ppaction://media"/>
            <a:extLst>
              <a:ext uri="{FF2B5EF4-FFF2-40B4-BE49-F238E27FC236}">
                <a16:creationId xmlns:a16="http://schemas.microsoft.com/office/drawing/2014/main" id="{940C13E0-B22B-41A0-982F-4026936AE5D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20202" y="1057523"/>
            <a:ext cx="10861481" cy="543869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5472F07-4C90-44D8-A526-492CC3712C80}"/>
              </a:ext>
            </a:extLst>
          </p:cNvPr>
          <p:cNvSpPr txBox="1"/>
          <p:nvPr/>
        </p:nvSpPr>
        <p:spPr>
          <a:xfrm>
            <a:off x="103367" y="286247"/>
            <a:ext cx="12088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CDC: Protecting Americans Through Global Health - India</a:t>
            </a:r>
          </a:p>
        </p:txBody>
      </p:sp>
    </p:spTree>
    <p:extLst>
      <p:ext uri="{BB962C8B-B14F-4D97-AF65-F5344CB8AC3E}">
        <p14:creationId xmlns:p14="http://schemas.microsoft.com/office/powerpoint/2010/main" val="113914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Close the Door to Cancer">
            <a:hlinkClick r:id="" action="ppaction://media"/>
            <a:extLst>
              <a:ext uri="{FF2B5EF4-FFF2-40B4-BE49-F238E27FC236}">
                <a16:creationId xmlns:a16="http://schemas.microsoft.com/office/drawing/2014/main" id="{D24684A3-C3C0-42AA-8A96-E1871C1289E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74643" y="1073426"/>
            <a:ext cx="10424160" cy="53273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4DC0E06-CB08-422C-B80A-39CFBDD7D05D}"/>
              </a:ext>
            </a:extLst>
          </p:cNvPr>
          <p:cNvSpPr txBox="1"/>
          <p:nvPr/>
        </p:nvSpPr>
        <p:spPr>
          <a:xfrm>
            <a:off x="302150" y="318052"/>
            <a:ext cx="11354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Close the Door to Cancer</a:t>
            </a:r>
          </a:p>
        </p:txBody>
      </p:sp>
    </p:spTree>
    <p:extLst>
      <p:ext uri="{BB962C8B-B14F-4D97-AF65-F5344CB8AC3E}">
        <p14:creationId xmlns:p14="http://schemas.microsoft.com/office/powerpoint/2010/main" val="404790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Get a Heads Up: What is a Concussion?">
            <a:hlinkClick r:id="" action="ppaction://media"/>
            <a:extLst>
              <a:ext uri="{FF2B5EF4-FFF2-40B4-BE49-F238E27FC236}">
                <a16:creationId xmlns:a16="http://schemas.microsoft.com/office/drawing/2014/main" id="{9D06BA87-881F-47D8-9A96-56E87D0C08C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03082" y="1168842"/>
            <a:ext cx="10599088" cy="535917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32E208-93DB-42A6-A6BC-590D0BA17541}"/>
              </a:ext>
            </a:extLst>
          </p:cNvPr>
          <p:cNvSpPr txBox="1"/>
          <p:nvPr/>
        </p:nvSpPr>
        <p:spPr>
          <a:xfrm>
            <a:off x="389614" y="397565"/>
            <a:ext cx="11266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Concussion Videos - What Is A Concussion?</a:t>
            </a:r>
          </a:p>
        </p:txBody>
      </p:sp>
    </p:spTree>
    <p:extLst>
      <p:ext uri="{BB962C8B-B14F-4D97-AF65-F5344CB8AC3E}">
        <p14:creationId xmlns:p14="http://schemas.microsoft.com/office/powerpoint/2010/main" val="224250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Gary's Concussion">
            <a:hlinkClick r:id="" action="ppaction://media"/>
            <a:extLst>
              <a:ext uri="{FF2B5EF4-FFF2-40B4-BE49-F238E27FC236}">
                <a16:creationId xmlns:a16="http://schemas.microsoft.com/office/drawing/2014/main" id="{D34C9375-0962-43E8-A278-943F86D76C4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39471" y="1057523"/>
            <a:ext cx="10702456" cy="54148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CBA4ED1-A217-441E-8E37-0448BFFD9192}"/>
              </a:ext>
            </a:extLst>
          </p:cNvPr>
          <p:cNvSpPr txBox="1"/>
          <p:nvPr/>
        </p:nvSpPr>
        <p:spPr>
          <a:xfrm>
            <a:off x="437322" y="286247"/>
            <a:ext cx="11219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Concussion Videos - Gary's Story</a:t>
            </a:r>
          </a:p>
        </p:txBody>
      </p:sp>
    </p:spTree>
    <p:extLst>
      <p:ext uri="{BB962C8B-B14F-4D97-AF65-F5344CB8AC3E}">
        <p14:creationId xmlns:p14="http://schemas.microsoft.com/office/powerpoint/2010/main" val="300381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Get a Heads Up: Recovery from Concussion">
            <a:hlinkClick r:id="" action="ppaction://media"/>
            <a:extLst>
              <a:ext uri="{FF2B5EF4-FFF2-40B4-BE49-F238E27FC236}">
                <a16:creationId xmlns:a16="http://schemas.microsoft.com/office/drawing/2014/main" id="{32E560F6-B5E8-4EBD-B156-D08F885B7BC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11033" y="1152939"/>
            <a:ext cx="10591137" cy="53154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091B67-DCBA-4DF8-881E-EA2518E0E2AC}"/>
              </a:ext>
            </a:extLst>
          </p:cNvPr>
          <p:cNvSpPr txBox="1"/>
          <p:nvPr/>
        </p:nvSpPr>
        <p:spPr>
          <a:xfrm>
            <a:off x="373712" y="389614"/>
            <a:ext cx="11481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Concussion Videos - Recovery from a Concussion</a:t>
            </a:r>
          </a:p>
        </p:txBody>
      </p:sp>
    </p:spTree>
    <p:extLst>
      <p:ext uri="{BB962C8B-B14F-4D97-AF65-F5344CB8AC3E}">
        <p14:creationId xmlns:p14="http://schemas.microsoft.com/office/powerpoint/2010/main" val="347537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What is Diabetes">
            <a:hlinkClick r:id="" action="ppaction://media"/>
            <a:extLst>
              <a:ext uri="{FF2B5EF4-FFF2-40B4-BE49-F238E27FC236}">
                <a16:creationId xmlns:a16="http://schemas.microsoft.com/office/drawing/2014/main" id="{9F8CB656-706E-4D50-A39D-33D85E85F62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8254" y="1160890"/>
            <a:ext cx="10408257" cy="52995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21E934-5CF2-431C-9E92-B20FE320A9F6}"/>
              </a:ext>
            </a:extLst>
          </p:cNvPr>
          <p:cNvSpPr txBox="1"/>
          <p:nvPr/>
        </p:nvSpPr>
        <p:spPr>
          <a:xfrm>
            <a:off x="492982" y="397565"/>
            <a:ext cx="11100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What is Diabetes</a:t>
            </a:r>
          </a:p>
        </p:txBody>
      </p:sp>
    </p:spTree>
    <p:extLst>
      <p:ext uri="{BB962C8B-B14F-4D97-AF65-F5344CB8AC3E}">
        <p14:creationId xmlns:p14="http://schemas.microsoft.com/office/powerpoint/2010/main" val="235208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ASL Video Series: Protect Yourself and Others">
            <a:hlinkClick r:id="" action="ppaction://media"/>
            <a:extLst>
              <a:ext uri="{FF2B5EF4-FFF2-40B4-BE49-F238E27FC236}">
                <a16:creationId xmlns:a16="http://schemas.microsoft.com/office/drawing/2014/main" id="{BB3C3E54-B6EA-4C4F-9A23-3F9D254D01E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55374" y="978010"/>
            <a:ext cx="10662699" cy="54068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2C0508-62B5-4D10-9CDF-14D885625982}"/>
              </a:ext>
            </a:extLst>
          </p:cNvPr>
          <p:cNvSpPr txBox="1"/>
          <p:nvPr/>
        </p:nvSpPr>
        <p:spPr>
          <a:xfrm>
            <a:off x="341907" y="286247"/>
            <a:ext cx="11346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ASL Video Series: Protect Yourself and Others</a:t>
            </a:r>
          </a:p>
        </p:txBody>
      </p:sp>
    </p:spTree>
    <p:extLst>
      <p:ext uri="{BB962C8B-B14F-4D97-AF65-F5344CB8AC3E}">
        <p14:creationId xmlns:p14="http://schemas.microsoft.com/office/powerpoint/2010/main" val="104322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Blood Sugar &amp; Fears">
            <a:hlinkClick r:id="" action="ppaction://media"/>
            <a:extLst>
              <a:ext uri="{FF2B5EF4-FFF2-40B4-BE49-F238E27FC236}">
                <a16:creationId xmlns:a16="http://schemas.microsoft.com/office/drawing/2014/main" id="{4522A7A3-63AD-4CCE-ABAA-06BED786AFD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3569" y="1065475"/>
            <a:ext cx="10758114" cy="54108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D7FB069-75FB-454A-AD81-1FF47C805B74}"/>
              </a:ext>
            </a:extLst>
          </p:cNvPr>
          <p:cNvSpPr txBox="1"/>
          <p:nvPr/>
        </p:nvSpPr>
        <p:spPr>
          <a:xfrm>
            <a:off x="644056" y="381663"/>
            <a:ext cx="11115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Blood Sugar &amp; Fears</a:t>
            </a:r>
          </a:p>
        </p:txBody>
      </p:sp>
    </p:spTree>
    <p:extLst>
      <p:ext uri="{BB962C8B-B14F-4D97-AF65-F5344CB8AC3E}">
        <p14:creationId xmlns:p14="http://schemas.microsoft.com/office/powerpoint/2010/main" val="113000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How Can I Prevent Type 2 Diabetes?">
            <a:hlinkClick r:id="" action="ppaction://media"/>
            <a:extLst>
              <a:ext uri="{FF2B5EF4-FFF2-40B4-BE49-F238E27FC236}">
                <a16:creationId xmlns:a16="http://schemas.microsoft.com/office/drawing/2014/main" id="{0E398A12-F5F7-43E6-AFCE-7F0193DC357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78010" y="1152939"/>
            <a:ext cx="10352599" cy="527171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470A287-5460-4589-8181-21A357180341}"/>
              </a:ext>
            </a:extLst>
          </p:cNvPr>
          <p:cNvSpPr txBox="1"/>
          <p:nvPr/>
        </p:nvSpPr>
        <p:spPr>
          <a:xfrm>
            <a:off x="294198" y="357809"/>
            <a:ext cx="11465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How Can I Prevent Type 2 Diabetes?</a:t>
            </a:r>
          </a:p>
        </p:txBody>
      </p:sp>
    </p:spTree>
    <p:extLst>
      <p:ext uri="{BB962C8B-B14F-4D97-AF65-F5344CB8AC3E}">
        <p14:creationId xmlns:p14="http://schemas.microsoft.com/office/powerpoint/2010/main" val="256378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Building Community with CDC’s National Diabetes Prevention Program">
            <a:hlinkClick r:id="" action="ppaction://media"/>
            <a:extLst>
              <a:ext uri="{FF2B5EF4-FFF2-40B4-BE49-F238E27FC236}">
                <a16:creationId xmlns:a16="http://schemas.microsoft.com/office/drawing/2014/main" id="{2299A839-9904-4CFF-8302-D7E97F6A415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12250" y="898497"/>
            <a:ext cx="10885336" cy="55023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188F966-FFA4-494C-AC89-ECCEB86DC884}"/>
              </a:ext>
            </a:extLst>
          </p:cNvPr>
          <p:cNvSpPr txBox="1"/>
          <p:nvPr/>
        </p:nvSpPr>
        <p:spPr>
          <a:xfrm>
            <a:off x="326003" y="333955"/>
            <a:ext cx="11378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Building Community with CDC’s National Diabetes Prevention Program</a:t>
            </a:r>
          </a:p>
        </p:txBody>
      </p:sp>
    </p:spTree>
    <p:extLst>
      <p:ext uri="{BB962C8B-B14F-4D97-AF65-F5344CB8AC3E}">
        <p14:creationId xmlns:p14="http://schemas.microsoft.com/office/powerpoint/2010/main" val="286251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Reverse Prediabetes Anytime, Anyplace">
            <a:hlinkClick r:id="" action="ppaction://media"/>
            <a:extLst>
              <a:ext uri="{FF2B5EF4-FFF2-40B4-BE49-F238E27FC236}">
                <a16:creationId xmlns:a16="http://schemas.microsoft.com/office/drawing/2014/main" id="{65E59D6D-AB00-4405-8FDA-2135929FDAA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17767" y="1224501"/>
            <a:ext cx="10344647" cy="52200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9165EE6-70CC-4156-B4EB-74458B12AC1B}"/>
              </a:ext>
            </a:extLst>
          </p:cNvPr>
          <p:cNvSpPr txBox="1"/>
          <p:nvPr/>
        </p:nvSpPr>
        <p:spPr>
          <a:xfrm>
            <a:off x="548640" y="413468"/>
            <a:ext cx="11028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Reverse Prediabetes Anytime, Anyplace</a:t>
            </a:r>
          </a:p>
        </p:txBody>
      </p:sp>
    </p:spTree>
    <p:extLst>
      <p:ext uri="{BB962C8B-B14F-4D97-AF65-F5344CB8AC3E}">
        <p14:creationId xmlns:p14="http://schemas.microsoft.com/office/powerpoint/2010/main" val="148583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OUR CULTURES ARE OUR SOURCE OF HEALTH">
            <a:hlinkClick r:id="" action="ppaction://media"/>
            <a:extLst>
              <a:ext uri="{FF2B5EF4-FFF2-40B4-BE49-F238E27FC236}">
                <a16:creationId xmlns:a16="http://schemas.microsoft.com/office/drawing/2014/main" id="{84141404-F98B-4F42-A3A2-BDB8C0B5BF0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66692" y="1113183"/>
            <a:ext cx="10519576" cy="53790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01CD629-5BB0-4042-9BA6-FDDF8F9E7DCF}"/>
              </a:ext>
            </a:extLst>
          </p:cNvPr>
          <p:cNvSpPr txBox="1"/>
          <p:nvPr/>
        </p:nvSpPr>
        <p:spPr>
          <a:xfrm>
            <a:off x="421420" y="365760"/>
            <a:ext cx="11147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Our Cultures Are Our Source of Health</a:t>
            </a:r>
          </a:p>
        </p:txBody>
      </p:sp>
    </p:spTree>
    <p:extLst>
      <p:ext uri="{BB962C8B-B14F-4D97-AF65-F5344CB8AC3E}">
        <p14:creationId xmlns:p14="http://schemas.microsoft.com/office/powerpoint/2010/main" val="289224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REACH- Community Diabetes Education Program -- Greater Lawrence Family Health Center, Massachusetts">
            <a:hlinkClick r:id="" action="ppaction://media"/>
            <a:extLst>
              <a:ext uri="{FF2B5EF4-FFF2-40B4-BE49-F238E27FC236}">
                <a16:creationId xmlns:a16="http://schemas.microsoft.com/office/drawing/2014/main" id="{C439A828-FCB4-4AAF-AC79-5F983C7E4B1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06449" y="970059"/>
            <a:ext cx="10360549" cy="55023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C50BA1C-761A-417F-9C38-1B59A453BC4F}"/>
              </a:ext>
            </a:extLst>
          </p:cNvPr>
          <p:cNvSpPr txBox="1"/>
          <p:nvPr/>
        </p:nvSpPr>
        <p:spPr>
          <a:xfrm>
            <a:off x="0" y="26239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REACH- Community Diabetes Education Program -- Greater Lawrence Family Health Center, Massachusetts</a:t>
            </a:r>
          </a:p>
        </p:txBody>
      </p:sp>
    </p:spTree>
    <p:extLst>
      <p:ext uri="{BB962C8B-B14F-4D97-AF65-F5344CB8AC3E}">
        <p14:creationId xmlns:p14="http://schemas.microsoft.com/office/powerpoint/2010/main" val="216632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REACH- Community Diabetes Education -- Medical University of South Carolina">
            <a:hlinkClick r:id="" action="ppaction://media"/>
            <a:extLst>
              <a:ext uri="{FF2B5EF4-FFF2-40B4-BE49-F238E27FC236}">
                <a16:creationId xmlns:a16="http://schemas.microsoft.com/office/drawing/2014/main" id="{77289708-74E3-47AC-9366-9B729D7F859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85962" y="1089329"/>
            <a:ext cx="10344647" cy="53830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39388F6-6B41-4F56-A321-30C1164FA921}"/>
              </a:ext>
            </a:extLst>
          </p:cNvPr>
          <p:cNvSpPr txBox="1"/>
          <p:nvPr/>
        </p:nvSpPr>
        <p:spPr>
          <a:xfrm>
            <a:off x="-103367" y="461176"/>
            <a:ext cx="12396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REACH- Community Diabetes Education -- Medical University of South Carolina</a:t>
            </a:r>
          </a:p>
        </p:txBody>
      </p:sp>
    </p:spTree>
    <p:extLst>
      <p:ext uri="{BB962C8B-B14F-4D97-AF65-F5344CB8AC3E}">
        <p14:creationId xmlns:p14="http://schemas.microsoft.com/office/powerpoint/2010/main" val="274462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The perfect treatment for diabetes and weight loss">
            <a:hlinkClick r:id="" action="ppaction://media"/>
            <a:extLst>
              <a:ext uri="{FF2B5EF4-FFF2-40B4-BE49-F238E27FC236}">
                <a16:creationId xmlns:a16="http://schemas.microsoft.com/office/drawing/2014/main" id="{137281BE-DEAE-42D7-95B6-3B3D3F3745C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25718" y="1105231"/>
            <a:ext cx="10209475" cy="53353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8A89C18-F563-48BB-9857-861706336450}"/>
              </a:ext>
            </a:extLst>
          </p:cNvPr>
          <p:cNvSpPr txBox="1"/>
          <p:nvPr/>
        </p:nvSpPr>
        <p:spPr>
          <a:xfrm>
            <a:off x="524786" y="333955"/>
            <a:ext cx="11115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>
                <a:effectLst/>
                <a:latin typeface="Roboto" panose="02000000000000000000" pitchFamily="2" charset="0"/>
              </a:rPr>
              <a:t>The perfect treatment for diabetes and weight loss</a:t>
            </a:r>
          </a:p>
        </p:txBody>
      </p:sp>
    </p:spTree>
    <p:extLst>
      <p:ext uri="{BB962C8B-B14F-4D97-AF65-F5344CB8AC3E}">
        <p14:creationId xmlns:p14="http://schemas.microsoft.com/office/powerpoint/2010/main" val="24143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Tackling diabetes with a bold new dietary approach: Neal Barnard at TEDxFremont">
            <a:hlinkClick r:id="" action="ppaction://media"/>
            <a:extLst>
              <a:ext uri="{FF2B5EF4-FFF2-40B4-BE49-F238E27FC236}">
                <a16:creationId xmlns:a16="http://schemas.microsoft.com/office/drawing/2014/main" id="{3964DAD4-5972-4A2D-A27A-E9753370B5A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87179" y="985962"/>
            <a:ext cx="10567284" cy="54148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996442-04BE-4806-A7DE-C6B6E7BD7DB0}"/>
              </a:ext>
            </a:extLst>
          </p:cNvPr>
          <p:cNvSpPr txBox="1"/>
          <p:nvPr/>
        </p:nvSpPr>
        <p:spPr>
          <a:xfrm>
            <a:off x="572495" y="357809"/>
            <a:ext cx="11330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0">
                <a:effectLst/>
                <a:latin typeface="Roboto" panose="02000000000000000000" pitchFamily="2" charset="0"/>
              </a:rPr>
              <a:t>Tackling diabetes with a bold new dietary approach: Neal Barnard at TEDxFremont</a:t>
            </a:r>
          </a:p>
        </p:txBody>
      </p:sp>
    </p:spTree>
    <p:extLst>
      <p:ext uri="{BB962C8B-B14F-4D97-AF65-F5344CB8AC3E}">
        <p14:creationId xmlns:p14="http://schemas.microsoft.com/office/powerpoint/2010/main" val="159240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Diabetes Mellitus (Type 1 &amp; Type 2) for Nursing &amp; NCLEX">
            <a:hlinkClick r:id="" action="ppaction://media"/>
            <a:extLst>
              <a:ext uri="{FF2B5EF4-FFF2-40B4-BE49-F238E27FC236}">
                <a16:creationId xmlns:a16="http://schemas.microsoft.com/office/drawing/2014/main" id="{12C4A726-F769-4164-8D4B-93A651D848C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4887" y="1224501"/>
            <a:ext cx="10471868" cy="5184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0CE8E8-F6C4-461A-BD5F-9FA164589F80}"/>
              </a:ext>
            </a:extLst>
          </p:cNvPr>
          <p:cNvSpPr txBox="1"/>
          <p:nvPr/>
        </p:nvSpPr>
        <p:spPr>
          <a:xfrm>
            <a:off x="254441" y="357809"/>
            <a:ext cx="11831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effectLst/>
                <a:latin typeface="Roboto" panose="02000000000000000000" pitchFamily="2" charset="0"/>
              </a:rPr>
              <a:t>Diabetes Mellitus (Type 1 &amp; Type 2) for Nursing &amp; NCLEX</a:t>
            </a:r>
          </a:p>
        </p:txBody>
      </p:sp>
    </p:spTree>
    <p:extLst>
      <p:ext uri="{BB962C8B-B14F-4D97-AF65-F5344CB8AC3E}">
        <p14:creationId xmlns:p14="http://schemas.microsoft.com/office/powerpoint/2010/main" val="279482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Baby Steps: &quot;Learn the Signs. Act Early.&quot;">
            <a:hlinkClick r:id="" action="ppaction://media"/>
            <a:extLst>
              <a:ext uri="{FF2B5EF4-FFF2-40B4-BE49-F238E27FC236}">
                <a16:creationId xmlns:a16="http://schemas.microsoft.com/office/drawing/2014/main" id="{2CD3BD79-FE1F-4CB6-B838-B53D7150414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63325" y="1043896"/>
            <a:ext cx="10726310" cy="5253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F64B143-D3C0-4DE6-AD9F-18425E9DD14D}"/>
              </a:ext>
            </a:extLst>
          </p:cNvPr>
          <p:cNvSpPr txBox="1"/>
          <p:nvPr/>
        </p:nvSpPr>
        <p:spPr>
          <a:xfrm>
            <a:off x="310102" y="397565"/>
            <a:ext cx="11330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Baby Steps: Learn the Signs. Act Early</a:t>
            </a:r>
          </a:p>
        </p:txBody>
      </p:sp>
    </p:spTree>
    <p:extLst>
      <p:ext uri="{BB962C8B-B14F-4D97-AF65-F5344CB8AC3E}">
        <p14:creationId xmlns:p14="http://schemas.microsoft.com/office/powerpoint/2010/main" val="218358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Glucose Insulin and Diabetes">
            <a:hlinkClick r:id="" action="ppaction://media"/>
            <a:extLst>
              <a:ext uri="{FF2B5EF4-FFF2-40B4-BE49-F238E27FC236}">
                <a16:creationId xmlns:a16="http://schemas.microsoft.com/office/drawing/2014/main" id="{A14AAEA0-6E88-4CF5-BE9E-35A017AC7A2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42838" y="1288111"/>
            <a:ext cx="10543430" cy="51444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202F092-EC28-47B3-93BA-8EE16456ADFD}"/>
              </a:ext>
            </a:extLst>
          </p:cNvPr>
          <p:cNvSpPr txBox="1"/>
          <p:nvPr/>
        </p:nvSpPr>
        <p:spPr>
          <a:xfrm>
            <a:off x="461176" y="492981"/>
            <a:ext cx="11322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effectLst/>
                <a:latin typeface="Roboto" panose="02000000000000000000" pitchFamily="2" charset="0"/>
              </a:rPr>
              <a:t>Glucose Insulin and Diabetes</a:t>
            </a:r>
          </a:p>
        </p:txBody>
      </p:sp>
    </p:spTree>
    <p:extLst>
      <p:ext uri="{BB962C8B-B14F-4D97-AF65-F5344CB8AC3E}">
        <p14:creationId xmlns:p14="http://schemas.microsoft.com/office/powerpoint/2010/main" val="203075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Behind the Scenes: Emergency Operations">
            <a:hlinkClick r:id="" action="ppaction://media"/>
            <a:extLst>
              <a:ext uri="{FF2B5EF4-FFF2-40B4-BE49-F238E27FC236}">
                <a16:creationId xmlns:a16="http://schemas.microsoft.com/office/drawing/2014/main" id="{DA708DE3-54A2-498D-A707-3D1DB998D64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75861" y="1113183"/>
            <a:ext cx="10614991" cy="520015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B22D4F0-B9E1-48ED-9C3D-8235FAF381BA}"/>
              </a:ext>
            </a:extLst>
          </p:cNvPr>
          <p:cNvSpPr txBox="1"/>
          <p:nvPr/>
        </p:nvSpPr>
        <p:spPr>
          <a:xfrm>
            <a:off x="182881" y="230588"/>
            <a:ext cx="11489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Behind the Scenes: Emergency Operations Center</a:t>
            </a:r>
          </a:p>
        </p:txBody>
      </p:sp>
    </p:spTree>
    <p:extLst>
      <p:ext uri="{BB962C8B-B14F-4D97-AF65-F5344CB8AC3E}">
        <p14:creationId xmlns:p14="http://schemas.microsoft.com/office/powerpoint/2010/main" val="177786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Biological Effects of Radiation">
            <a:hlinkClick r:id="" action="ppaction://media"/>
            <a:extLst>
              <a:ext uri="{FF2B5EF4-FFF2-40B4-BE49-F238E27FC236}">
                <a16:creationId xmlns:a16="http://schemas.microsoft.com/office/drawing/2014/main" id="{51C3D282-E28E-42D6-B307-46116E0B7EC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07666" y="1089329"/>
            <a:ext cx="10805823" cy="52478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D82EB1-8A14-45B6-9C8C-FEE6CAF89AFC}"/>
              </a:ext>
            </a:extLst>
          </p:cNvPr>
          <p:cNvSpPr txBox="1"/>
          <p:nvPr/>
        </p:nvSpPr>
        <p:spPr>
          <a:xfrm>
            <a:off x="278297" y="326003"/>
            <a:ext cx="11235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Biological Effects of Radiation | Video</a:t>
            </a:r>
          </a:p>
        </p:txBody>
      </p:sp>
    </p:spTree>
    <p:extLst>
      <p:ext uri="{BB962C8B-B14F-4D97-AF65-F5344CB8AC3E}">
        <p14:creationId xmlns:p14="http://schemas.microsoft.com/office/powerpoint/2010/main" val="99540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BSI Definition Changes for 2015">
            <a:hlinkClick r:id="" action="ppaction://media"/>
            <a:extLst>
              <a:ext uri="{FF2B5EF4-FFF2-40B4-BE49-F238E27FC236}">
                <a16:creationId xmlns:a16="http://schemas.microsoft.com/office/drawing/2014/main" id="{DA541DCF-D441-4788-84E0-593FF7561F9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28153" y="972334"/>
            <a:ext cx="10877384" cy="53410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340003-913A-46A2-BA97-7FC7144F4027}"/>
              </a:ext>
            </a:extLst>
          </p:cNvPr>
          <p:cNvSpPr txBox="1"/>
          <p:nvPr/>
        </p:nvSpPr>
        <p:spPr>
          <a:xfrm>
            <a:off x="442622" y="326003"/>
            <a:ext cx="11306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BSI Definition Changes for 2015</a:t>
            </a:r>
          </a:p>
        </p:txBody>
      </p:sp>
    </p:spTree>
    <p:extLst>
      <p:ext uri="{BB962C8B-B14F-4D97-AF65-F5344CB8AC3E}">
        <p14:creationId xmlns:p14="http://schemas.microsoft.com/office/powerpoint/2010/main" val="164597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CDC's Tracking Network: Working Toward a Healthier Planet for Healthier People">
            <a:hlinkClick r:id="" action="ppaction://media"/>
            <a:extLst>
              <a:ext uri="{FF2B5EF4-FFF2-40B4-BE49-F238E27FC236}">
                <a16:creationId xmlns:a16="http://schemas.microsoft.com/office/drawing/2014/main" id="{B223D04B-0BAC-459D-BB02-224DCA0C2BA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31520" y="850790"/>
            <a:ext cx="10766066" cy="55500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3C7413-2CBC-4621-ACE4-21CAD672F9AD}"/>
              </a:ext>
            </a:extLst>
          </p:cNvPr>
          <p:cNvSpPr txBox="1"/>
          <p:nvPr/>
        </p:nvSpPr>
        <p:spPr>
          <a:xfrm>
            <a:off x="0" y="357809"/>
            <a:ext cx="11640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i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CDC Tracking Network: Working Towards a Healthier Planet for Healthier People</a:t>
            </a:r>
          </a:p>
        </p:txBody>
      </p:sp>
    </p:spTree>
    <p:extLst>
      <p:ext uri="{BB962C8B-B14F-4D97-AF65-F5344CB8AC3E}">
        <p14:creationId xmlns:p14="http://schemas.microsoft.com/office/powerpoint/2010/main" val="383701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CDC Grand Rounds: Climate Change and Health – From Science to Practice">
            <a:hlinkClick r:id="" action="ppaction://media"/>
            <a:extLst>
              <a:ext uri="{FF2B5EF4-FFF2-40B4-BE49-F238E27FC236}">
                <a16:creationId xmlns:a16="http://schemas.microsoft.com/office/drawing/2014/main" id="{8CAE151C-D609-48DD-9728-BA67080A252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58741" y="866692"/>
            <a:ext cx="10463916" cy="56056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1A4D89-CA28-4823-ADAE-8F263534CA4F}"/>
              </a:ext>
            </a:extLst>
          </p:cNvPr>
          <p:cNvSpPr txBox="1"/>
          <p:nvPr/>
        </p:nvSpPr>
        <p:spPr>
          <a:xfrm>
            <a:off x="190831" y="294198"/>
            <a:ext cx="11640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CDC Grand Rounds: Climate Change and Health – From Science to Practice</a:t>
            </a:r>
          </a:p>
        </p:txBody>
      </p:sp>
    </p:spTree>
    <p:extLst>
      <p:ext uri="{BB962C8B-B14F-4D97-AF65-F5344CB8AC3E}">
        <p14:creationId xmlns:p14="http://schemas.microsoft.com/office/powerpoint/2010/main" val="169281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CDC in the Field:  Greg Trains Contact Tracers">
            <a:hlinkClick r:id="" action="ppaction://media"/>
            <a:extLst>
              <a:ext uri="{FF2B5EF4-FFF2-40B4-BE49-F238E27FC236}">
                <a16:creationId xmlns:a16="http://schemas.microsoft.com/office/drawing/2014/main" id="{757F10AB-DA33-43E7-8F5A-7706BEA2F28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1057523"/>
            <a:ext cx="10352598" cy="53591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05D2C5-1C9B-41A0-8BC9-BFB3A9E0E9CB}"/>
              </a:ext>
            </a:extLst>
          </p:cNvPr>
          <p:cNvSpPr txBox="1"/>
          <p:nvPr/>
        </p:nvSpPr>
        <p:spPr>
          <a:xfrm>
            <a:off x="182880" y="326003"/>
            <a:ext cx="11330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CDC in the Field: Greg Trains Contact Tracers</a:t>
            </a:r>
          </a:p>
        </p:txBody>
      </p:sp>
    </p:spTree>
    <p:extLst>
      <p:ext uri="{BB962C8B-B14F-4D97-AF65-F5344CB8AC3E}">
        <p14:creationId xmlns:p14="http://schemas.microsoft.com/office/powerpoint/2010/main" val="222038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236</Words>
  <Application>Microsoft Office PowerPoint</Application>
  <PresentationFormat>Widescreen</PresentationFormat>
  <Paragraphs>30</Paragraphs>
  <Slides>30</Slides>
  <Notes>0</Notes>
  <HiddenSlides>0</HiddenSlides>
  <MMClips>30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Merriweather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Umesh Bhargava</dc:creator>
  <cp:lastModifiedBy>Umesh Bhargava</cp:lastModifiedBy>
  <cp:revision>1</cp:revision>
  <dcterms:created xsi:type="dcterms:W3CDTF">2021-10-04T03:46:36Z</dcterms:created>
  <dcterms:modified xsi:type="dcterms:W3CDTF">2022-08-25T02:34:54Z</dcterms:modified>
</cp:coreProperties>
</file>